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123258655" r:id="rId2"/>
    <p:sldId id="1509" r:id="rId3"/>
    <p:sldId id="2123258658" r:id="rId4"/>
    <p:sldId id="2123258659" r:id="rId5"/>
    <p:sldId id="2123258660" r:id="rId6"/>
    <p:sldId id="324" r:id="rId7"/>
    <p:sldId id="326" r:id="rId8"/>
    <p:sldId id="2123258661" r:id="rId9"/>
    <p:sldId id="327" r:id="rId10"/>
    <p:sldId id="2123258663" r:id="rId11"/>
    <p:sldId id="2123258664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42" autoAdjust="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5F65E-FFED-401D-BA7D-83CD09B3D8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F48370-C85E-4C32-AE7E-6E54491D41A8}">
      <dgm:prSet/>
      <dgm:spPr/>
      <dgm:t>
        <a:bodyPr/>
        <a:lstStyle/>
        <a:p>
          <a:r>
            <a:rPr lang="en-US"/>
            <a:t>None/None for Non-ACA codes</a:t>
          </a:r>
        </a:p>
      </dgm:t>
    </dgm:pt>
    <dgm:pt modelId="{05572407-60BB-4868-85A0-8516D3D51A40}" type="parTrans" cxnId="{18C85964-A8F3-4B0F-A984-38B629950F9E}">
      <dgm:prSet/>
      <dgm:spPr/>
      <dgm:t>
        <a:bodyPr/>
        <a:lstStyle/>
        <a:p>
          <a:endParaRPr lang="en-US"/>
        </a:p>
      </dgm:t>
    </dgm:pt>
    <dgm:pt modelId="{462A1A59-14C0-4723-AB22-C945B481CC79}" type="sibTrans" cxnId="{18C85964-A8F3-4B0F-A984-38B629950F9E}">
      <dgm:prSet/>
      <dgm:spPr/>
      <dgm:t>
        <a:bodyPr/>
        <a:lstStyle/>
        <a:p>
          <a:endParaRPr lang="en-US"/>
        </a:p>
      </dgm:t>
    </dgm:pt>
    <dgm:pt modelId="{2663E147-5684-4A4B-8F30-364BF2F2A82F}">
      <dgm:prSet/>
      <dgm:spPr/>
      <dgm:t>
        <a:bodyPr/>
        <a:lstStyle/>
        <a:p>
          <a:r>
            <a:rPr lang="en-US"/>
            <a:t>Year-End Editing</a:t>
          </a:r>
        </a:p>
      </dgm:t>
    </dgm:pt>
    <dgm:pt modelId="{47797B68-F179-4992-813C-BF8C450583A9}" type="parTrans" cxnId="{3DA45493-0691-425A-9AB2-2DD439F539CD}">
      <dgm:prSet/>
      <dgm:spPr/>
      <dgm:t>
        <a:bodyPr/>
        <a:lstStyle/>
        <a:p>
          <a:endParaRPr lang="en-US"/>
        </a:p>
      </dgm:t>
    </dgm:pt>
    <dgm:pt modelId="{44CE9A67-E2A5-4F0E-B81F-94D3D22B5291}" type="sibTrans" cxnId="{3DA45493-0691-425A-9AB2-2DD439F539CD}">
      <dgm:prSet/>
      <dgm:spPr/>
      <dgm:t>
        <a:bodyPr/>
        <a:lstStyle/>
        <a:p>
          <a:endParaRPr lang="en-US"/>
        </a:p>
      </dgm:t>
    </dgm:pt>
    <dgm:pt modelId="{2F6F0800-167F-407C-B70A-DD9825C3C479}">
      <dgm:prSet/>
      <dgm:spPr/>
      <dgm:t>
        <a:bodyPr/>
        <a:lstStyle/>
        <a:p>
          <a:r>
            <a:rPr lang="en-US"/>
            <a:t>Form Printing</a:t>
          </a:r>
        </a:p>
      </dgm:t>
    </dgm:pt>
    <dgm:pt modelId="{87A6AB80-84A4-4F8C-9144-DE85431C00A2}" type="parTrans" cxnId="{0F295F90-4E37-4FCD-A0D4-74402A01E269}">
      <dgm:prSet/>
      <dgm:spPr/>
      <dgm:t>
        <a:bodyPr/>
        <a:lstStyle/>
        <a:p>
          <a:endParaRPr lang="en-US"/>
        </a:p>
      </dgm:t>
    </dgm:pt>
    <dgm:pt modelId="{FA9AC1C0-7A90-4540-8B7F-E6AA89922593}" type="sibTrans" cxnId="{0F295F90-4E37-4FCD-A0D4-74402A01E269}">
      <dgm:prSet/>
      <dgm:spPr/>
      <dgm:t>
        <a:bodyPr/>
        <a:lstStyle/>
        <a:p>
          <a:endParaRPr lang="en-US"/>
        </a:p>
      </dgm:t>
    </dgm:pt>
    <dgm:pt modelId="{B484A51D-5B69-477C-B319-005A5A081C6B}">
      <dgm:prSet/>
      <dgm:spPr/>
      <dgm:t>
        <a:bodyPr/>
        <a:lstStyle/>
        <a:p>
          <a:r>
            <a:rPr lang="en-US"/>
            <a:t>Lowest Cost 	Premium</a:t>
          </a:r>
        </a:p>
      </dgm:t>
    </dgm:pt>
    <dgm:pt modelId="{A30C79CC-2F65-4122-A506-BBF45A730E93}" type="parTrans" cxnId="{1491EA1A-995E-486B-9211-7D4F1E96AEB4}">
      <dgm:prSet/>
      <dgm:spPr/>
      <dgm:t>
        <a:bodyPr/>
        <a:lstStyle/>
        <a:p>
          <a:endParaRPr lang="en-US"/>
        </a:p>
      </dgm:t>
    </dgm:pt>
    <dgm:pt modelId="{386F4EA2-8F7B-4F45-9F93-8F0A539176B6}" type="sibTrans" cxnId="{1491EA1A-995E-486B-9211-7D4F1E96AEB4}">
      <dgm:prSet/>
      <dgm:spPr/>
      <dgm:t>
        <a:bodyPr/>
        <a:lstStyle/>
        <a:p>
          <a:endParaRPr lang="en-US"/>
        </a:p>
      </dgm:t>
    </dgm:pt>
    <dgm:pt modelId="{0A4C3D02-EF21-47BF-BB35-C32272F63942}">
      <dgm:prSet/>
      <dgm:spPr/>
      <dgm:t>
        <a:bodyPr/>
        <a:lstStyle/>
        <a:p>
          <a:r>
            <a:rPr lang="en-US"/>
            <a:t>User Date is KEY</a:t>
          </a:r>
        </a:p>
      </dgm:t>
    </dgm:pt>
    <dgm:pt modelId="{6591074E-EAA1-458C-94EB-08CF2A4B1B7E}" type="parTrans" cxnId="{2CD0C2F7-648D-471F-B7A0-AA9D8AE83D01}">
      <dgm:prSet/>
      <dgm:spPr/>
      <dgm:t>
        <a:bodyPr/>
        <a:lstStyle/>
        <a:p>
          <a:endParaRPr lang="en-US"/>
        </a:p>
      </dgm:t>
    </dgm:pt>
    <dgm:pt modelId="{FA36A940-2565-4926-B3B8-DDB355A0C60B}" type="sibTrans" cxnId="{2CD0C2F7-648D-471F-B7A0-AA9D8AE83D01}">
      <dgm:prSet/>
      <dgm:spPr/>
      <dgm:t>
        <a:bodyPr/>
        <a:lstStyle/>
        <a:p>
          <a:endParaRPr lang="en-US"/>
        </a:p>
      </dgm:t>
    </dgm:pt>
    <dgm:pt modelId="{5C6607B0-BD32-437F-8DD3-254810898CB6}" type="pres">
      <dgm:prSet presAssocID="{B555F65E-FFED-401D-BA7D-83CD09B3D838}" presName="vert0" presStyleCnt="0">
        <dgm:presLayoutVars>
          <dgm:dir/>
          <dgm:animOne val="branch"/>
          <dgm:animLvl val="lvl"/>
        </dgm:presLayoutVars>
      </dgm:prSet>
      <dgm:spPr/>
    </dgm:pt>
    <dgm:pt modelId="{F4D4CC7D-40CF-46DE-BBD3-A6D38FE6928A}" type="pres">
      <dgm:prSet presAssocID="{23F48370-C85E-4C32-AE7E-6E54491D41A8}" presName="thickLine" presStyleLbl="alignNode1" presStyleIdx="0" presStyleCnt="5"/>
      <dgm:spPr/>
    </dgm:pt>
    <dgm:pt modelId="{08651B18-9A06-4721-9B12-CF0201949088}" type="pres">
      <dgm:prSet presAssocID="{23F48370-C85E-4C32-AE7E-6E54491D41A8}" presName="horz1" presStyleCnt="0"/>
      <dgm:spPr/>
    </dgm:pt>
    <dgm:pt modelId="{FA82EB7B-E745-4AB2-BB18-01220D9A7AEB}" type="pres">
      <dgm:prSet presAssocID="{23F48370-C85E-4C32-AE7E-6E54491D41A8}" presName="tx1" presStyleLbl="revTx" presStyleIdx="0" presStyleCnt="5"/>
      <dgm:spPr/>
    </dgm:pt>
    <dgm:pt modelId="{30B4DED7-3461-489C-B1B5-F0F45360A6F5}" type="pres">
      <dgm:prSet presAssocID="{23F48370-C85E-4C32-AE7E-6E54491D41A8}" presName="vert1" presStyleCnt="0"/>
      <dgm:spPr/>
    </dgm:pt>
    <dgm:pt modelId="{1DEAF2CF-3C8A-438B-9837-CD29A614CB7B}" type="pres">
      <dgm:prSet presAssocID="{2663E147-5684-4A4B-8F30-364BF2F2A82F}" presName="thickLine" presStyleLbl="alignNode1" presStyleIdx="1" presStyleCnt="5"/>
      <dgm:spPr/>
    </dgm:pt>
    <dgm:pt modelId="{563D196D-FB1D-4B30-AB81-BA9669180B17}" type="pres">
      <dgm:prSet presAssocID="{2663E147-5684-4A4B-8F30-364BF2F2A82F}" presName="horz1" presStyleCnt="0"/>
      <dgm:spPr/>
    </dgm:pt>
    <dgm:pt modelId="{8B09F8DD-6F48-4263-AAB5-AADE58921B8B}" type="pres">
      <dgm:prSet presAssocID="{2663E147-5684-4A4B-8F30-364BF2F2A82F}" presName="tx1" presStyleLbl="revTx" presStyleIdx="1" presStyleCnt="5"/>
      <dgm:spPr/>
    </dgm:pt>
    <dgm:pt modelId="{AB300174-1D21-4FCC-B7B1-0C792614E6EF}" type="pres">
      <dgm:prSet presAssocID="{2663E147-5684-4A4B-8F30-364BF2F2A82F}" presName="vert1" presStyleCnt="0"/>
      <dgm:spPr/>
    </dgm:pt>
    <dgm:pt modelId="{5E05DB1C-9917-4FF2-87A5-2167D3E48134}" type="pres">
      <dgm:prSet presAssocID="{2F6F0800-167F-407C-B70A-DD9825C3C479}" presName="thickLine" presStyleLbl="alignNode1" presStyleIdx="2" presStyleCnt="5"/>
      <dgm:spPr/>
    </dgm:pt>
    <dgm:pt modelId="{770D0584-C4F1-473A-B4D4-785A1050787D}" type="pres">
      <dgm:prSet presAssocID="{2F6F0800-167F-407C-B70A-DD9825C3C479}" presName="horz1" presStyleCnt="0"/>
      <dgm:spPr/>
    </dgm:pt>
    <dgm:pt modelId="{5F71D5A4-2238-4730-B247-FFF89E7D9DAB}" type="pres">
      <dgm:prSet presAssocID="{2F6F0800-167F-407C-B70A-DD9825C3C479}" presName="tx1" presStyleLbl="revTx" presStyleIdx="2" presStyleCnt="5"/>
      <dgm:spPr/>
    </dgm:pt>
    <dgm:pt modelId="{D4B51678-C4A9-4077-8E0A-DC474F564E39}" type="pres">
      <dgm:prSet presAssocID="{2F6F0800-167F-407C-B70A-DD9825C3C479}" presName="vert1" presStyleCnt="0"/>
      <dgm:spPr/>
    </dgm:pt>
    <dgm:pt modelId="{80217544-F328-41D3-8D50-27D808A25422}" type="pres">
      <dgm:prSet presAssocID="{B484A51D-5B69-477C-B319-005A5A081C6B}" presName="thickLine" presStyleLbl="alignNode1" presStyleIdx="3" presStyleCnt="5"/>
      <dgm:spPr/>
    </dgm:pt>
    <dgm:pt modelId="{2DBD5600-05C2-451B-9E64-2FBDB5E23E19}" type="pres">
      <dgm:prSet presAssocID="{B484A51D-5B69-477C-B319-005A5A081C6B}" presName="horz1" presStyleCnt="0"/>
      <dgm:spPr/>
    </dgm:pt>
    <dgm:pt modelId="{D1400232-F46B-47E8-A555-0D3B4EA3651B}" type="pres">
      <dgm:prSet presAssocID="{B484A51D-5B69-477C-B319-005A5A081C6B}" presName="tx1" presStyleLbl="revTx" presStyleIdx="3" presStyleCnt="5"/>
      <dgm:spPr/>
    </dgm:pt>
    <dgm:pt modelId="{D512A3FA-6C82-4212-AE07-708D1B849143}" type="pres">
      <dgm:prSet presAssocID="{B484A51D-5B69-477C-B319-005A5A081C6B}" presName="vert1" presStyleCnt="0"/>
      <dgm:spPr/>
    </dgm:pt>
    <dgm:pt modelId="{2DDFD4C9-FBEA-4EF2-9D11-9FC5C0466E34}" type="pres">
      <dgm:prSet presAssocID="{0A4C3D02-EF21-47BF-BB35-C32272F63942}" presName="thickLine" presStyleLbl="alignNode1" presStyleIdx="4" presStyleCnt="5"/>
      <dgm:spPr/>
    </dgm:pt>
    <dgm:pt modelId="{22F7EC5B-4C50-47F3-BFFB-E73DF0301D58}" type="pres">
      <dgm:prSet presAssocID="{0A4C3D02-EF21-47BF-BB35-C32272F63942}" presName="horz1" presStyleCnt="0"/>
      <dgm:spPr/>
    </dgm:pt>
    <dgm:pt modelId="{6028DE00-C0CB-41A0-A305-543AC77275F7}" type="pres">
      <dgm:prSet presAssocID="{0A4C3D02-EF21-47BF-BB35-C32272F63942}" presName="tx1" presStyleLbl="revTx" presStyleIdx="4" presStyleCnt="5"/>
      <dgm:spPr/>
    </dgm:pt>
    <dgm:pt modelId="{F05DEF60-9654-42CE-AE30-F4486EC3F365}" type="pres">
      <dgm:prSet presAssocID="{0A4C3D02-EF21-47BF-BB35-C32272F63942}" presName="vert1" presStyleCnt="0"/>
      <dgm:spPr/>
    </dgm:pt>
  </dgm:ptLst>
  <dgm:cxnLst>
    <dgm:cxn modelId="{229FF80A-E5FD-424E-BB70-C93822BAB945}" type="presOf" srcId="{2F6F0800-167F-407C-B70A-DD9825C3C479}" destId="{5F71D5A4-2238-4730-B247-FFF89E7D9DAB}" srcOrd="0" destOrd="0" presId="urn:microsoft.com/office/officeart/2008/layout/LinedList"/>
    <dgm:cxn modelId="{1491EA1A-995E-486B-9211-7D4F1E96AEB4}" srcId="{B555F65E-FFED-401D-BA7D-83CD09B3D838}" destId="{B484A51D-5B69-477C-B319-005A5A081C6B}" srcOrd="3" destOrd="0" parTransId="{A30C79CC-2F65-4122-A506-BBF45A730E93}" sibTransId="{386F4EA2-8F7B-4F45-9F93-8F0A539176B6}"/>
    <dgm:cxn modelId="{320DCB39-DCF8-4EB8-8FFC-907C9C0A4E11}" type="presOf" srcId="{0A4C3D02-EF21-47BF-BB35-C32272F63942}" destId="{6028DE00-C0CB-41A0-A305-543AC77275F7}" srcOrd="0" destOrd="0" presId="urn:microsoft.com/office/officeart/2008/layout/LinedList"/>
    <dgm:cxn modelId="{18C85964-A8F3-4B0F-A984-38B629950F9E}" srcId="{B555F65E-FFED-401D-BA7D-83CD09B3D838}" destId="{23F48370-C85E-4C32-AE7E-6E54491D41A8}" srcOrd="0" destOrd="0" parTransId="{05572407-60BB-4868-85A0-8516D3D51A40}" sibTransId="{462A1A59-14C0-4723-AB22-C945B481CC79}"/>
    <dgm:cxn modelId="{1312C450-83B3-42D7-A124-3ED476D41632}" type="presOf" srcId="{B555F65E-FFED-401D-BA7D-83CD09B3D838}" destId="{5C6607B0-BD32-437F-8DD3-254810898CB6}" srcOrd="0" destOrd="0" presId="urn:microsoft.com/office/officeart/2008/layout/LinedList"/>
    <dgm:cxn modelId="{0F295F90-4E37-4FCD-A0D4-74402A01E269}" srcId="{B555F65E-FFED-401D-BA7D-83CD09B3D838}" destId="{2F6F0800-167F-407C-B70A-DD9825C3C479}" srcOrd="2" destOrd="0" parTransId="{87A6AB80-84A4-4F8C-9144-DE85431C00A2}" sibTransId="{FA9AC1C0-7A90-4540-8B7F-E6AA89922593}"/>
    <dgm:cxn modelId="{3DA45493-0691-425A-9AB2-2DD439F539CD}" srcId="{B555F65E-FFED-401D-BA7D-83CD09B3D838}" destId="{2663E147-5684-4A4B-8F30-364BF2F2A82F}" srcOrd="1" destOrd="0" parTransId="{47797B68-F179-4992-813C-BF8C450583A9}" sibTransId="{44CE9A67-E2A5-4F0E-B81F-94D3D22B5291}"/>
    <dgm:cxn modelId="{6210D7A2-446D-4A52-A430-3D8DE1889E46}" type="presOf" srcId="{2663E147-5684-4A4B-8F30-364BF2F2A82F}" destId="{8B09F8DD-6F48-4263-AAB5-AADE58921B8B}" srcOrd="0" destOrd="0" presId="urn:microsoft.com/office/officeart/2008/layout/LinedList"/>
    <dgm:cxn modelId="{701458A6-BE7C-4378-9F57-5756ED25B219}" type="presOf" srcId="{23F48370-C85E-4C32-AE7E-6E54491D41A8}" destId="{FA82EB7B-E745-4AB2-BB18-01220D9A7AEB}" srcOrd="0" destOrd="0" presId="urn:microsoft.com/office/officeart/2008/layout/LinedList"/>
    <dgm:cxn modelId="{D80ACCB5-B27A-4827-8A2D-EB25188F9FF4}" type="presOf" srcId="{B484A51D-5B69-477C-B319-005A5A081C6B}" destId="{D1400232-F46B-47E8-A555-0D3B4EA3651B}" srcOrd="0" destOrd="0" presId="urn:microsoft.com/office/officeart/2008/layout/LinedList"/>
    <dgm:cxn modelId="{2CD0C2F7-648D-471F-B7A0-AA9D8AE83D01}" srcId="{B555F65E-FFED-401D-BA7D-83CD09B3D838}" destId="{0A4C3D02-EF21-47BF-BB35-C32272F63942}" srcOrd="4" destOrd="0" parTransId="{6591074E-EAA1-458C-94EB-08CF2A4B1B7E}" sibTransId="{FA36A940-2565-4926-B3B8-DDB355A0C60B}"/>
    <dgm:cxn modelId="{C11D288C-B871-4565-BA25-00E360930E93}" type="presParOf" srcId="{5C6607B0-BD32-437F-8DD3-254810898CB6}" destId="{F4D4CC7D-40CF-46DE-BBD3-A6D38FE6928A}" srcOrd="0" destOrd="0" presId="urn:microsoft.com/office/officeart/2008/layout/LinedList"/>
    <dgm:cxn modelId="{FC066CDA-74A7-4119-8287-23F15B09A5C9}" type="presParOf" srcId="{5C6607B0-BD32-437F-8DD3-254810898CB6}" destId="{08651B18-9A06-4721-9B12-CF0201949088}" srcOrd="1" destOrd="0" presId="urn:microsoft.com/office/officeart/2008/layout/LinedList"/>
    <dgm:cxn modelId="{FC504661-32EE-4F98-8EB0-961D69AE2FB1}" type="presParOf" srcId="{08651B18-9A06-4721-9B12-CF0201949088}" destId="{FA82EB7B-E745-4AB2-BB18-01220D9A7AEB}" srcOrd="0" destOrd="0" presId="urn:microsoft.com/office/officeart/2008/layout/LinedList"/>
    <dgm:cxn modelId="{BC11F753-C57C-4C2D-B10D-51760D871C06}" type="presParOf" srcId="{08651B18-9A06-4721-9B12-CF0201949088}" destId="{30B4DED7-3461-489C-B1B5-F0F45360A6F5}" srcOrd="1" destOrd="0" presId="urn:microsoft.com/office/officeart/2008/layout/LinedList"/>
    <dgm:cxn modelId="{6F9D11E6-87BF-41C0-9E12-109D244DDBFE}" type="presParOf" srcId="{5C6607B0-BD32-437F-8DD3-254810898CB6}" destId="{1DEAF2CF-3C8A-438B-9837-CD29A614CB7B}" srcOrd="2" destOrd="0" presId="urn:microsoft.com/office/officeart/2008/layout/LinedList"/>
    <dgm:cxn modelId="{F652477D-A3EC-4A63-A2F9-B4098B00D42D}" type="presParOf" srcId="{5C6607B0-BD32-437F-8DD3-254810898CB6}" destId="{563D196D-FB1D-4B30-AB81-BA9669180B17}" srcOrd="3" destOrd="0" presId="urn:microsoft.com/office/officeart/2008/layout/LinedList"/>
    <dgm:cxn modelId="{3E25C9C6-97CF-404B-A7C7-A0C92199C3BE}" type="presParOf" srcId="{563D196D-FB1D-4B30-AB81-BA9669180B17}" destId="{8B09F8DD-6F48-4263-AAB5-AADE58921B8B}" srcOrd="0" destOrd="0" presId="urn:microsoft.com/office/officeart/2008/layout/LinedList"/>
    <dgm:cxn modelId="{09CE4B52-2900-48FE-8377-F779E00F4A9F}" type="presParOf" srcId="{563D196D-FB1D-4B30-AB81-BA9669180B17}" destId="{AB300174-1D21-4FCC-B7B1-0C792614E6EF}" srcOrd="1" destOrd="0" presId="urn:microsoft.com/office/officeart/2008/layout/LinedList"/>
    <dgm:cxn modelId="{FD5B7594-9D19-41F9-9BB6-66C721ED05C7}" type="presParOf" srcId="{5C6607B0-BD32-437F-8DD3-254810898CB6}" destId="{5E05DB1C-9917-4FF2-87A5-2167D3E48134}" srcOrd="4" destOrd="0" presId="urn:microsoft.com/office/officeart/2008/layout/LinedList"/>
    <dgm:cxn modelId="{5E8C162E-DC87-4EA0-A5A0-0B92E5FF1CFE}" type="presParOf" srcId="{5C6607B0-BD32-437F-8DD3-254810898CB6}" destId="{770D0584-C4F1-473A-B4D4-785A1050787D}" srcOrd="5" destOrd="0" presId="urn:microsoft.com/office/officeart/2008/layout/LinedList"/>
    <dgm:cxn modelId="{7D630A42-28B6-417E-A81F-F2EC10EBC95B}" type="presParOf" srcId="{770D0584-C4F1-473A-B4D4-785A1050787D}" destId="{5F71D5A4-2238-4730-B247-FFF89E7D9DAB}" srcOrd="0" destOrd="0" presId="urn:microsoft.com/office/officeart/2008/layout/LinedList"/>
    <dgm:cxn modelId="{3CDD3C1C-C45F-4875-8A26-0BC7BFCC07AA}" type="presParOf" srcId="{770D0584-C4F1-473A-B4D4-785A1050787D}" destId="{D4B51678-C4A9-4077-8E0A-DC474F564E39}" srcOrd="1" destOrd="0" presId="urn:microsoft.com/office/officeart/2008/layout/LinedList"/>
    <dgm:cxn modelId="{2D40EA78-0272-44E0-AC93-1FDC771BE418}" type="presParOf" srcId="{5C6607B0-BD32-437F-8DD3-254810898CB6}" destId="{80217544-F328-41D3-8D50-27D808A25422}" srcOrd="6" destOrd="0" presId="urn:microsoft.com/office/officeart/2008/layout/LinedList"/>
    <dgm:cxn modelId="{28F4158A-C3C9-4B77-9EE7-B50C90C0AF13}" type="presParOf" srcId="{5C6607B0-BD32-437F-8DD3-254810898CB6}" destId="{2DBD5600-05C2-451B-9E64-2FBDB5E23E19}" srcOrd="7" destOrd="0" presId="urn:microsoft.com/office/officeart/2008/layout/LinedList"/>
    <dgm:cxn modelId="{A4A2996D-0BB0-4F53-9EBD-AA469D1FCE3D}" type="presParOf" srcId="{2DBD5600-05C2-451B-9E64-2FBDB5E23E19}" destId="{D1400232-F46B-47E8-A555-0D3B4EA3651B}" srcOrd="0" destOrd="0" presId="urn:microsoft.com/office/officeart/2008/layout/LinedList"/>
    <dgm:cxn modelId="{EE8E0E08-5804-44ED-A9B1-927CCA358F29}" type="presParOf" srcId="{2DBD5600-05C2-451B-9E64-2FBDB5E23E19}" destId="{D512A3FA-6C82-4212-AE07-708D1B849143}" srcOrd="1" destOrd="0" presId="urn:microsoft.com/office/officeart/2008/layout/LinedList"/>
    <dgm:cxn modelId="{D9D4756C-3876-4509-96B4-DB913B6E33B1}" type="presParOf" srcId="{5C6607B0-BD32-437F-8DD3-254810898CB6}" destId="{2DDFD4C9-FBEA-4EF2-9D11-9FC5C0466E34}" srcOrd="8" destOrd="0" presId="urn:microsoft.com/office/officeart/2008/layout/LinedList"/>
    <dgm:cxn modelId="{AE457D00-C3E8-4F56-8112-7DCD0C38B29C}" type="presParOf" srcId="{5C6607B0-BD32-437F-8DD3-254810898CB6}" destId="{22F7EC5B-4C50-47F3-BFFB-E73DF0301D58}" srcOrd="9" destOrd="0" presId="urn:microsoft.com/office/officeart/2008/layout/LinedList"/>
    <dgm:cxn modelId="{401196E1-3DEC-4318-9EDD-37A0FB1A1019}" type="presParOf" srcId="{22F7EC5B-4C50-47F3-BFFB-E73DF0301D58}" destId="{6028DE00-C0CB-41A0-A305-543AC77275F7}" srcOrd="0" destOrd="0" presId="urn:microsoft.com/office/officeart/2008/layout/LinedList"/>
    <dgm:cxn modelId="{11A75C38-7EFC-4AC6-8AAA-C1E8CCF4F358}" type="presParOf" srcId="{22F7EC5B-4C50-47F3-BFFB-E73DF0301D58}" destId="{F05DEF60-9654-42CE-AE30-F4486EC3F3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5F65E-FFED-401D-BA7D-83CD09B3D8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48370-C85E-4C32-AE7E-6E54491D41A8}">
      <dgm:prSet/>
      <dgm:spPr/>
      <dgm:t>
        <a:bodyPr/>
        <a:lstStyle/>
        <a:p>
          <a:r>
            <a:rPr lang="en-US" dirty="0"/>
            <a:t>Covered all year - dependents</a:t>
          </a:r>
        </a:p>
      </dgm:t>
    </dgm:pt>
    <dgm:pt modelId="{05572407-60BB-4868-85A0-8516D3D51A40}" type="parTrans" cxnId="{18C85964-A8F3-4B0F-A984-38B629950F9E}">
      <dgm:prSet/>
      <dgm:spPr/>
      <dgm:t>
        <a:bodyPr/>
        <a:lstStyle/>
        <a:p>
          <a:endParaRPr lang="en-US"/>
        </a:p>
      </dgm:t>
    </dgm:pt>
    <dgm:pt modelId="{462A1A59-14C0-4723-AB22-C945B481CC79}" type="sibTrans" cxnId="{18C85964-A8F3-4B0F-A984-38B629950F9E}">
      <dgm:prSet/>
      <dgm:spPr/>
      <dgm:t>
        <a:bodyPr/>
        <a:lstStyle/>
        <a:p>
          <a:endParaRPr lang="en-US"/>
        </a:p>
      </dgm:t>
    </dgm:pt>
    <dgm:pt modelId="{2663E147-5684-4A4B-8F30-364BF2F2A82F}">
      <dgm:prSet/>
      <dgm:spPr/>
      <dgm:t>
        <a:bodyPr/>
        <a:lstStyle/>
        <a:p>
          <a:r>
            <a:rPr lang="en-US" dirty="0"/>
            <a:t>Year-End Editing</a:t>
          </a:r>
        </a:p>
      </dgm:t>
    </dgm:pt>
    <dgm:pt modelId="{47797B68-F179-4992-813C-BF8C450583A9}" type="parTrans" cxnId="{3DA45493-0691-425A-9AB2-2DD439F539CD}">
      <dgm:prSet/>
      <dgm:spPr/>
      <dgm:t>
        <a:bodyPr/>
        <a:lstStyle/>
        <a:p>
          <a:endParaRPr lang="en-US"/>
        </a:p>
      </dgm:t>
    </dgm:pt>
    <dgm:pt modelId="{44CE9A67-E2A5-4F0E-B81F-94D3D22B5291}" type="sibTrans" cxnId="{3DA45493-0691-425A-9AB2-2DD439F539CD}">
      <dgm:prSet/>
      <dgm:spPr/>
      <dgm:t>
        <a:bodyPr/>
        <a:lstStyle/>
        <a:p>
          <a:endParaRPr lang="en-US"/>
        </a:p>
      </dgm:t>
    </dgm:pt>
    <dgm:pt modelId="{B484A51D-5B69-477C-B319-005A5A081C6B}">
      <dgm:prSet/>
      <dgm:spPr/>
      <dgm:t>
        <a:bodyPr/>
        <a:lstStyle/>
        <a:p>
          <a:r>
            <a:rPr lang="en-US" dirty="0"/>
            <a:t>Add dependents on fly</a:t>
          </a:r>
        </a:p>
      </dgm:t>
    </dgm:pt>
    <dgm:pt modelId="{A30C79CC-2F65-4122-A506-BBF45A730E93}" type="parTrans" cxnId="{1491EA1A-995E-486B-9211-7D4F1E96AEB4}">
      <dgm:prSet/>
      <dgm:spPr/>
      <dgm:t>
        <a:bodyPr/>
        <a:lstStyle/>
        <a:p>
          <a:endParaRPr lang="en-US"/>
        </a:p>
      </dgm:t>
    </dgm:pt>
    <dgm:pt modelId="{386F4EA2-8F7B-4F45-9F93-8F0A539176B6}" type="sibTrans" cxnId="{1491EA1A-995E-486B-9211-7D4F1E96AEB4}">
      <dgm:prSet/>
      <dgm:spPr/>
      <dgm:t>
        <a:bodyPr/>
        <a:lstStyle/>
        <a:p>
          <a:endParaRPr lang="en-US"/>
        </a:p>
      </dgm:t>
    </dgm:pt>
    <dgm:pt modelId="{7D7133E3-65E9-4C63-86F3-9E4CC924C05D}">
      <dgm:prSet/>
      <dgm:spPr/>
      <dgm:t>
        <a:bodyPr/>
        <a:lstStyle/>
        <a:p>
          <a:r>
            <a:rPr lang="en-US" dirty="0"/>
            <a:t>Edits lost if recreate year-end</a:t>
          </a:r>
        </a:p>
      </dgm:t>
    </dgm:pt>
    <dgm:pt modelId="{E317EFBD-9845-47C2-9968-BE629228FB12}" type="parTrans" cxnId="{B7593D2F-931D-46AE-A8E4-C3CC7C652EFF}">
      <dgm:prSet/>
      <dgm:spPr/>
      <dgm:t>
        <a:bodyPr/>
        <a:lstStyle/>
        <a:p>
          <a:endParaRPr lang="en-US"/>
        </a:p>
      </dgm:t>
    </dgm:pt>
    <dgm:pt modelId="{833135E5-1B0A-4247-A263-4A706C6AE327}" type="sibTrans" cxnId="{B7593D2F-931D-46AE-A8E4-C3CC7C652EFF}">
      <dgm:prSet/>
      <dgm:spPr/>
      <dgm:t>
        <a:bodyPr/>
        <a:lstStyle/>
        <a:p>
          <a:endParaRPr lang="en-US"/>
        </a:p>
      </dgm:t>
    </dgm:pt>
    <dgm:pt modelId="{5C6607B0-BD32-437F-8DD3-254810898CB6}" type="pres">
      <dgm:prSet presAssocID="{B555F65E-FFED-401D-BA7D-83CD09B3D838}" presName="vert0" presStyleCnt="0">
        <dgm:presLayoutVars>
          <dgm:dir/>
          <dgm:animOne val="branch"/>
          <dgm:animLvl val="lvl"/>
        </dgm:presLayoutVars>
      </dgm:prSet>
      <dgm:spPr/>
    </dgm:pt>
    <dgm:pt modelId="{F4D4CC7D-40CF-46DE-BBD3-A6D38FE6928A}" type="pres">
      <dgm:prSet presAssocID="{23F48370-C85E-4C32-AE7E-6E54491D41A8}" presName="thickLine" presStyleLbl="alignNode1" presStyleIdx="0" presStyleCnt="4"/>
      <dgm:spPr/>
    </dgm:pt>
    <dgm:pt modelId="{08651B18-9A06-4721-9B12-CF0201949088}" type="pres">
      <dgm:prSet presAssocID="{23F48370-C85E-4C32-AE7E-6E54491D41A8}" presName="horz1" presStyleCnt="0"/>
      <dgm:spPr/>
    </dgm:pt>
    <dgm:pt modelId="{FA82EB7B-E745-4AB2-BB18-01220D9A7AEB}" type="pres">
      <dgm:prSet presAssocID="{23F48370-C85E-4C32-AE7E-6E54491D41A8}" presName="tx1" presStyleLbl="revTx" presStyleIdx="0" presStyleCnt="4"/>
      <dgm:spPr/>
    </dgm:pt>
    <dgm:pt modelId="{30B4DED7-3461-489C-B1B5-F0F45360A6F5}" type="pres">
      <dgm:prSet presAssocID="{23F48370-C85E-4C32-AE7E-6E54491D41A8}" presName="vert1" presStyleCnt="0"/>
      <dgm:spPr/>
    </dgm:pt>
    <dgm:pt modelId="{1DEAF2CF-3C8A-438B-9837-CD29A614CB7B}" type="pres">
      <dgm:prSet presAssocID="{2663E147-5684-4A4B-8F30-364BF2F2A82F}" presName="thickLine" presStyleLbl="alignNode1" presStyleIdx="1" presStyleCnt="4"/>
      <dgm:spPr/>
    </dgm:pt>
    <dgm:pt modelId="{563D196D-FB1D-4B30-AB81-BA9669180B17}" type="pres">
      <dgm:prSet presAssocID="{2663E147-5684-4A4B-8F30-364BF2F2A82F}" presName="horz1" presStyleCnt="0"/>
      <dgm:spPr/>
    </dgm:pt>
    <dgm:pt modelId="{8B09F8DD-6F48-4263-AAB5-AADE58921B8B}" type="pres">
      <dgm:prSet presAssocID="{2663E147-5684-4A4B-8F30-364BF2F2A82F}" presName="tx1" presStyleLbl="revTx" presStyleIdx="1" presStyleCnt="4"/>
      <dgm:spPr/>
    </dgm:pt>
    <dgm:pt modelId="{AB300174-1D21-4FCC-B7B1-0C792614E6EF}" type="pres">
      <dgm:prSet presAssocID="{2663E147-5684-4A4B-8F30-364BF2F2A82F}" presName="vert1" presStyleCnt="0"/>
      <dgm:spPr/>
    </dgm:pt>
    <dgm:pt modelId="{80217544-F328-41D3-8D50-27D808A25422}" type="pres">
      <dgm:prSet presAssocID="{B484A51D-5B69-477C-B319-005A5A081C6B}" presName="thickLine" presStyleLbl="alignNode1" presStyleIdx="2" presStyleCnt="4"/>
      <dgm:spPr/>
    </dgm:pt>
    <dgm:pt modelId="{2DBD5600-05C2-451B-9E64-2FBDB5E23E19}" type="pres">
      <dgm:prSet presAssocID="{B484A51D-5B69-477C-B319-005A5A081C6B}" presName="horz1" presStyleCnt="0"/>
      <dgm:spPr/>
    </dgm:pt>
    <dgm:pt modelId="{D1400232-F46B-47E8-A555-0D3B4EA3651B}" type="pres">
      <dgm:prSet presAssocID="{B484A51D-5B69-477C-B319-005A5A081C6B}" presName="tx1" presStyleLbl="revTx" presStyleIdx="2" presStyleCnt="4"/>
      <dgm:spPr/>
    </dgm:pt>
    <dgm:pt modelId="{D512A3FA-6C82-4212-AE07-708D1B849143}" type="pres">
      <dgm:prSet presAssocID="{B484A51D-5B69-477C-B319-005A5A081C6B}" presName="vert1" presStyleCnt="0"/>
      <dgm:spPr/>
    </dgm:pt>
    <dgm:pt modelId="{D7292415-FD5B-40FB-977C-9506E9913961}" type="pres">
      <dgm:prSet presAssocID="{7D7133E3-65E9-4C63-86F3-9E4CC924C05D}" presName="thickLine" presStyleLbl="alignNode1" presStyleIdx="3" presStyleCnt="4"/>
      <dgm:spPr/>
    </dgm:pt>
    <dgm:pt modelId="{4E8F05A8-2DD0-40EF-8174-04CD9FC0DC5D}" type="pres">
      <dgm:prSet presAssocID="{7D7133E3-65E9-4C63-86F3-9E4CC924C05D}" presName="horz1" presStyleCnt="0"/>
      <dgm:spPr/>
    </dgm:pt>
    <dgm:pt modelId="{21A6E343-9DC3-4739-934C-4F3C02845709}" type="pres">
      <dgm:prSet presAssocID="{7D7133E3-65E9-4C63-86F3-9E4CC924C05D}" presName="tx1" presStyleLbl="revTx" presStyleIdx="3" presStyleCnt="4"/>
      <dgm:spPr/>
    </dgm:pt>
    <dgm:pt modelId="{3EFA528E-1560-4AEF-AF10-A5E3B8C54CB5}" type="pres">
      <dgm:prSet presAssocID="{7D7133E3-65E9-4C63-86F3-9E4CC924C05D}" presName="vert1" presStyleCnt="0"/>
      <dgm:spPr/>
    </dgm:pt>
  </dgm:ptLst>
  <dgm:cxnLst>
    <dgm:cxn modelId="{1491EA1A-995E-486B-9211-7D4F1E96AEB4}" srcId="{B555F65E-FFED-401D-BA7D-83CD09B3D838}" destId="{B484A51D-5B69-477C-B319-005A5A081C6B}" srcOrd="2" destOrd="0" parTransId="{A30C79CC-2F65-4122-A506-BBF45A730E93}" sibTransId="{386F4EA2-8F7B-4F45-9F93-8F0A539176B6}"/>
    <dgm:cxn modelId="{7FEAA826-249B-4C34-92BC-24282284D895}" type="presOf" srcId="{7D7133E3-65E9-4C63-86F3-9E4CC924C05D}" destId="{21A6E343-9DC3-4739-934C-4F3C02845709}" srcOrd="0" destOrd="0" presId="urn:microsoft.com/office/officeart/2008/layout/LinedList"/>
    <dgm:cxn modelId="{B7593D2F-931D-46AE-A8E4-C3CC7C652EFF}" srcId="{B555F65E-FFED-401D-BA7D-83CD09B3D838}" destId="{7D7133E3-65E9-4C63-86F3-9E4CC924C05D}" srcOrd="3" destOrd="0" parTransId="{E317EFBD-9845-47C2-9968-BE629228FB12}" sibTransId="{833135E5-1B0A-4247-A263-4A706C6AE327}"/>
    <dgm:cxn modelId="{18C85964-A8F3-4B0F-A984-38B629950F9E}" srcId="{B555F65E-FFED-401D-BA7D-83CD09B3D838}" destId="{23F48370-C85E-4C32-AE7E-6E54491D41A8}" srcOrd="0" destOrd="0" parTransId="{05572407-60BB-4868-85A0-8516D3D51A40}" sibTransId="{462A1A59-14C0-4723-AB22-C945B481CC79}"/>
    <dgm:cxn modelId="{54C8D966-C867-4E56-98F2-C434E8891369}" type="presOf" srcId="{23F48370-C85E-4C32-AE7E-6E54491D41A8}" destId="{FA82EB7B-E745-4AB2-BB18-01220D9A7AEB}" srcOrd="0" destOrd="0" presId="urn:microsoft.com/office/officeart/2008/layout/LinedList"/>
    <dgm:cxn modelId="{1312C450-83B3-42D7-A124-3ED476D41632}" type="presOf" srcId="{B555F65E-FFED-401D-BA7D-83CD09B3D838}" destId="{5C6607B0-BD32-437F-8DD3-254810898CB6}" srcOrd="0" destOrd="0" presId="urn:microsoft.com/office/officeart/2008/layout/LinedList"/>
    <dgm:cxn modelId="{C3CCF88C-A37F-4BCE-AA91-59AACC93AFFB}" type="presOf" srcId="{B484A51D-5B69-477C-B319-005A5A081C6B}" destId="{D1400232-F46B-47E8-A555-0D3B4EA3651B}" srcOrd="0" destOrd="0" presId="urn:microsoft.com/office/officeart/2008/layout/LinedList"/>
    <dgm:cxn modelId="{3DA45493-0691-425A-9AB2-2DD439F539CD}" srcId="{B555F65E-FFED-401D-BA7D-83CD09B3D838}" destId="{2663E147-5684-4A4B-8F30-364BF2F2A82F}" srcOrd="1" destOrd="0" parTransId="{47797B68-F179-4992-813C-BF8C450583A9}" sibTransId="{44CE9A67-E2A5-4F0E-B81F-94D3D22B5291}"/>
    <dgm:cxn modelId="{0A45B5BF-A935-4A8E-BB81-0AD2F41622B5}" type="presOf" srcId="{2663E147-5684-4A4B-8F30-364BF2F2A82F}" destId="{8B09F8DD-6F48-4263-AAB5-AADE58921B8B}" srcOrd="0" destOrd="0" presId="urn:microsoft.com/office/officeart/2008/layout/LinedList"/>
    <dgm:cxn modelId="{C5BB33A1-1DFA-4CFE-8692-FDD035858672}" type="presParOf" srcId="{5C6607B0-BD32-437F-8DD3-254810898CB6}" destId="{F4D4CC7D-40CF-46DE-BBD3-A6D38FE6928A}" srcOrd="0" destOrd="0" presId="urn:microsoft.com/office/officeart/2008/layout/LinedList"/>
    <dgm:cxn modelId="{97BED3FA-6ED9-4D7E-9E8E-30CFFCC88DAB}" type="presParOf" srcId="{5C6607B0-BD32-437F-8DD3-254810898CB6}" destId="{08651B18-9A06-4721-9B12-CF0201949088}" srcOrd="1" destOrd="0" presId="urn:microsoft.com/office/officeart/2008/layout/LinedList"/>
    <dgm:cxn modelId="{CD2BD9B1-80D1-4BF1-B8D1-B523799397C5}" type="presParOf" srcId="{08651B18-9A06-4721-9B12-CF0201949088}" destId="{FA82EB7B-E745-4AB2-BB18-01220D9A7AEB}" srcOrd="0" destOrd="0" presId="urn:microsoft.com/office/officeart/2008/layout/LinedList"/>
    <dgm:cxn modelId="{3E71B73C-0044-4473-8CC8-7E2F70081D87}" type="presParOf" srcId="{08651B18-9A06-4721-9B12-CF0201949088}" destId="{30B4DED7-3461-489C-B1B5-F0F45360A6F5}" srcOrd="1" destOrd="0" presId="urn:microsoft.com/office/officeart/2008/layout/LinedList"/>
    <dgm:cxn modelId="{2A07549E-5A7A-4F74-BE5D-5D5D315D1EAF}" type="presParOf" srcId="{5C6607B0-BD32-437F-8DD3-254810898CB6}" destId="{1DEAF2CF-3C8A-438B-9837-CD29A614CB7B}" srcOrd="2" destOrd="0" presId="urn:microsoft.com/office/officeart/2008/layout/LinedList"/>
    <dgm:cxn modelId="{4E894E00-0ABA-4F0A-A36B-311CC409B8B9}" type="presParOf" srcId="{5C6607B0-BD32-437F-8DD3-254810898CB6}" destId="{563D196D-FB1D-4B30-AB81-BA9669180B17}" srcOrd="3" destOrd="0" presId="urn:microsoft.com/office/officeart/2008/layout/LinedList"/>
    <dgm:cxn modelId="{FB019DF1-ADBB-4D6E-A2BD-3BEB0458F1EF}" type="presParOf" srcId="{563D196D-FB1D-4B30-AB81-BA9669180B17}" destId="{8B09F8DD-6F48-4263-AAB5-AADE58921B8B}" srcOrd="0" destOrd="0" presId="urn:microsoft.com/office/officeart/2008/layout/LinedList"/>
    <dgm:cxn modelId="{0691B747-F947-4E25-975D-01900D3FF3C5}" type="presParOf" srcId="{563D196D-FB1D-4B30-AB81-BA9669180B17}" destId="{AB300174-1D21-4FCC-B7B1-0C792614E6EF}" srcOrd="1" destOrd="0" presId="urn:microsoft.com/office/officeart/2008/layout/LinedList"/>
    <dgm:cxn modelId="{848BBB37-9A31-4EE7-882B-5DD0E50D371B}" type="presParOf" srcId="{5C6607B0-BD32-437F-8DD3-254810898CB6}" destId="{80217544-F328-41D3-8D50-27D808A25422}" srcOrd="4" destOrd="0" presId="urn:microsoft.com/office/officeart/2008/layout/LinedList"/>
    <dgm:cxn modelId="{A193E5FD-716C-490D-AD2A-80C1C23647D2}" type="presParOf" srcId="{5C6607B0-BD32-437F-8DD3-254810898CB6}" destId="{2DBD5600-05C2-451B-9E64-2FBDB5E23E19}" srcOrd="5" destOrd="0" presId="urn:microsoft.com/office/officeart/2008/layout/LinedList"/>
    <dgm:cxn modelId="{276C74BC-8C87-483D-BEDE-5D4DE02D05E5}" type="presParOf" srcId="{2DBD5600-05C2-451B-9E64-2FBDB5E23E19}" destId="{D1400232-F46B-47E8-A555-0D3B4EA3651B}" srcOrd="0" destOrd="0" presId="urn:microsoft.com/office/officeart/2008/layout/LinedList"/>
    <dgm:cxn modelId="{2F4FE2CD-0696-4417-83FE-A7120B399AEF}" type="presParOf" srcId="{2DBD5600-05C2-451B-9E64-2FBDB5E23E19}" destId="{D512A3FA-6C82-4212-AE07-708D1B849143}" srcOrd="1" destOrd="0" presId="urn:microsoft.com/office/officeart/2008/layout/LinedList"/>
    <dgm:cxn modelId="{1217F736-0AA2-4694-A0D8-90F33EF6824A}" type="presParOf" srcId="{5C6607B0-BD32-437F-8DD3-254810898CB6}" destId="{D7292415-FD5B-40FB-977C-9506E9913961}" srcOrd="6" destOrd="0" presId="urn:microsoft.com/office/officeart/2008/layout/LinedList"/>
    <dgm:cxn modelId="{4181DEE5-CF30-469F-BFBD-D7B74411B8BD}" type="presParOf" srcId="{5C6607B0-BD32-437F-8DD3-254810898CB6}" destId="{4E8F05A8-2DD0-40EF-8174-04CD9FC0DC5D}" srcOrd="7" destOrd="0" presId="urn:microsoft.com/office/officeart/2008/layout/LinedList"/>
    <dgm:cxn modelId="{99ECAE5C-6E85-4BCE-83C3-20A5EBF9BAA9}" type="presParOf" srcId="{4E8F05A8-2DD0-40EF-8174-04CD9FC0DC5D}" destId="{21A6E343-9DC3-4739-934C-4F3C02845709}" srcOrd="0" destOrd="0" presId="urn:microsoft.com/office/officeart/2008/layout/LinedList"/>
    <dgm:cxn modelId="{2B50E502-48B5-462A-BDAA-5D1089FAA206}" type="presParOf" srcId="{4E8F05A8-2DD0-40EF-8174-04CD9FC0DC5D}" destId="{3EFA528E-1560-4AEF-AF10-A5E3B8C54C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CC7D-40CF-46DE-BBD3-A6D38FE6928A}">
      <dsp:nvSpPr>
        <dsp:cNvPr id="0" name=""/>
        <dsp:cNvSpPr/>
      </dsp:nvSpPr>
      <dsp:spPr>
        <a:xfrm>
          <a:off x="0" y="562"/>
          <a:ext cx="4003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2EB7B-E745-4AB2-BB18-01220D9A7AEB}">
      <dsp:nvSpPr>
        <dsp:cNvPr id="0" name=""/>
        <dsp:cNvSpPr/>
      </dsp:nvSpPr>
      <dsp:spPr>
        <a:xfrm>
          <a:off x="0" y="562"/>
          <a:ext cx="4003730" cy="92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None/None for Non-ACA codes</a:t>
          </a:r>
        </a:p>
      </dsp:txBody>
      <dsp:txXfrm>
        <a:off x="0" y="562"/>
        <a:ext cx="4003730" cy="920705"/>
      </dsp:txXfrm>
    </dsp:sp>
    <dsp:sp modelId="{1DEAF2CF-3C8A-438B-9837-CD29A614CB7B}">
      <dsp:nvSpPr>
        <dsp:cNvPr id="0" name=""/>
        <dsp:cNvSpPr/>
      </dsp:nvSpPr>
      <dsp:spPr>
        <a:xfrm>
          <a:off x="0" y="921267"/>
          <a:ext cx="4003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9F8DD-6F48-4263-AAB5-AADE58921B8B}">
      <dsp:nvSpPr>
        <dsp:cNvPr id="0" name=""/>
        <dsp:cNvSpPr/>
      </dsp:nvSpPr>
      <dsp:spPr>
        <a:xfrm>
          <a:off x="0" y="921267"/>
          <a:ext cx="4003730" cy="92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Year-End Editing</a:t>
          </a:r>
        </a:p>
      </dsp:txBody>
      <dsp:txXfrm>
        <a:off x="0" y="921267"/>
        <a:ext cx="4003730" cy="920705"/>
      </dsp:txXfrm>
    </dsp:sp>
    <dsp:sp modelId="{5E05DB1C-9917-4FF2-87A5-2167D3E48134}">
      <dsp:nvSpPr>
        <dsp:cNvPr id="0" name=""/>
        <dsp:cNvSpPr/>
      </dsp:nvSpPr>
      <dsp:spPr>
        <a:xfrm>
          <a:off x="0" y="1841973"/>
          <a:ext cx="4003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1D5A4-2238-4730-B247-FFF89E7D9DAB}">
      <dsp:nvSpPr>
        <dsp:cNvPr id="0" name=""/>
        <dsp:cNvSpPr/>
      </dsp:nvSpPr>
      <dsp:spPr>
        <a:xfrm>
          <a:off x="0" y="1841973"/>
          <a:ext cx="4003730" cy="92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Form Printing</a:t>
          </a:r>
        </a:p>
      </dsp:txBody>
      <dsp:txXfrm>
        <a:off x="0" y="1841973"/>
        <a:ext cx="4003730" cy="920705"/>
      </dsp:txXfrm>
    </dsp:sp>
    <dsp:sp modelId="{80217544-F328-41D3-8D50-27D808A25422}">
      <dsp:nvSpPr>
        <dsp:cNvPr id="0" name=""/>
        <dsp:cNvSpPr/>
      </dsp:nvSpPr>
      <dsp:spPr>
        <a:xfrm>
          <a:off x="0" y="2762678"/>
          <a:ext cx="4003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00232-F46B-47E8-A555-0D3B4EA3651B}">
      <dsp:nvSpPr>
        <dsp:cNvPr id="0" name=""/>
        <dsp:cNvSpPr/>
      </dsp:nvSpPr>
      <dsp:spPr>
        <a:xfrm>
          <a:off x="0" y="2762678"/>
          <a:ext cx="4003730" cy="92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Lowest Cost 	Premium</a:t>
          </a:r>
        </a:p>
      </dsp:txBody>
      <dsp:txXfrm>
        <a:off x="0" y="2762678"/>
        <a:ext cx="4003730" cy="920705"/>
      </dsp:txXfrm>
    </dsp:sp>
    <dsp:sp modelId="{2DDFD4C9-FBEA-4EF2-9D11-9FC5C0466E34}">
      <dsp:nvSpPr>
        <dsp:cNvPr id="0" name=""/>
        <dsp:cNvSpPr/>
      </dsp:nvSpPr>
      <dsp:spPr>
        <a:xfrm>
          <a:off x="0" y="3683384"/>
          <a:ext cx="4003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8DE00-C0CB-41A0-A305-543AC77275F7}">
      <dsp:nvSpPr>
        <dsp:cNvPr id="0" name=""/>
        <dsp:cNvSpPr/>
      </dsp:nvSpPr>
      <dsp:spPr>
        <a:xfrm>
          <a:off x="0" y="3683384"/>
          <a:ext cx="4003730" cy="92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User Date is KEY</a:t>
          </a:r>
        </a:p>
      </dsp:txBody>
      <dsp:txXfrm>
        <a:off x="0" y="3683384"/>
        <a:ext cx="4003730" cy="920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CC7D-40CF-46DE-BBD3-A6D38FE6928A}">
      <dsp:nvSpPr>
        <dsp:cNvPr id="0" name=""/>
        <dsp:cNvSpPr/>
      </dsp:nvSpPr>
      <dsp:spPr>
        <a:xfrm>
          <a:off x="0" y="0"/>
          <a:ext cx="4003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2EB7B-E745-4AB2-BB18-01220D9A7AEB}">
      <dsp:nvSpPr>
        <dsp:cNvPr id="0" name=""/>
        <dsp:cNvSpPr/>
      </dsp:nvSpPr>
      <dsp:spPr>
        <a:xfrm>
          <a:off x="0" y="0"/>
          <a:ext cx="4003730" cy="1151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Covered all year - dependents</a:t>
          </a:r>
        </a:p>
      </dsp:txBody>
      <dsp:txXfrm>
        <a:off x="0" y="0"/>
        <a:ext cx="4003730" cy="1151163"/>
      </dsp:txXfrm>
    </dsp:sp>
    <dsp:sp modelId="{1DEAF2CF-3C8A-438B-9837-CD29A614CB7B}">
      <dsp:nvSpPr>
        <dsp:cNvPr id="0" name=""/>
        <dsp:cNvSpPr/>
      </dsp:nvSpPr>
      <dsp:spPr>
        <a:xfrm>
          <a:off x="0" y="1151163"/>
          <a:ext cx="4003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9F8DD-6F48-4263-AAB5-AADE58921B8B}">
      <dsp:nvSpPr>
        <dsp:cNvPr id="0" name=""/>
        <dsp:cNvSpPr/>
      </dsp:nvSpPr>
      <dsp:spPr>
        <a:xfrm>
          <a:off x="0" y="1151163"/>
          <a:ext cx="4003730" cy="1151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Year-End Editing</a:t>
          </a:r>
        </a:p>
      </dsp:txBody>
      <dsp:txXfrm>
        <a:off x="0" y="1151163"/>
        <a:ext cx="4003730" cy="1151163"/>
      </dsp:txXfrm>
    </dsp:sp>
    <dsp:sp modelId="{80217544-F328-41D3-8D50-27D808A25422}">
      <dsp:nvSpPr>
        <dsp:cNvPr id="0" name=""/>
        <dsp:cNvSpPr/>
      </dsp:nvSpPr>
      <dsp:spPr>
        <a:xfrm>
          <a:off x="0" y="2302326"/>
          <a:ext cx="4003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00232-F46B-47E8-A555-0D3B4EA3651B}">
      <dsp:nvSpPr>
        <dsp:cNvPr id="0" name=""/>
        <dsp:cNvSpPr/>
      </dsp:nvSpPr>
      <dsp:spPr>
        <a:xfrm>
          <a:off x="0" y="2302326"/>
          <a:ext cx="4003730" cy="1151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Add dependents on fly</a:t>
          </a:r>
        </a:p>
      </dsp:txBody>
      <dsp:txXfrm>
        <a:off x="0" y="2302326"/>
        <a:ext cx="4003730" cy="1151163"/>
      </dsp:txXfrm>
    </dsp:sp>
    <dsp:sp modelId="{D7292415-FD5B-40FB-977C-9506E9913961}">
      <dsp:nvSpPr>
        <dsp:cNvPr id="0" name=""/>
        <dsp:cNvSpPr/>
      </dsp:nvSpPr>
      <dsp:spPr>
        <a:xfrm>
          <a:off x="0" y="3453489"/>
          <a:ext cx="4003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6E343-9DC3-4739-934C-4F3C02845709}">
      <dsp:nvSpPr>
        <dsp:cNvPr id="0" name=""/>
        <dsp:cNvSpPr/>
      </dsp:nvSpPr>
      <dsp:spPr>
        <a:xfrm>
          <a:off x="0" y="3453489"/>
          <a:ext cx="4003730" cy="1151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Edits lost if recreate year-end</a:t>
          </a:r>
        </a:p>
      </dsp:txBody>
      <dsp:txXfrm>
        <a:off x="0" y="3453489"/>
        <a:ext cx="4003730" cy="1151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CBDC4-E844-48B3-87A7-7D95C98931B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461B4-D05B-42AC-8678-28DD106A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2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dynamics.com/gp/b/dynamicsgp/posts/microsoft-dynamics-gp-year-end-update-2021-affordable-care-act-ac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DB551-3A95-482C-9B52-07F18142870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91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4/11/2022 3:08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8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DB551-3A95-482C-9B52-07F18142870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7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461B4-D05B-42AC-8678-28DD106A09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1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dirty="0"/>
              <a:t>https://mbs.microsoft.com/customersource/northamerica/GP/learning/documentation/system-requirements/dynamicsgpresource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4FE4-F3FE-4293-BC96-3F37C8B025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67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dirty="0"/>
              <a:t>https://mbs.microsoft.com/customersource/northamerica/GP/learning/documentation/system-requirements/dynamicsgpresource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4FE4-F3FE-4293-BC96-3F37C8B025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7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delete a from UPR10111 a</a:t>
            </a:r>
          </a:p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inner join UPR10101 b</a:t>
            </a:r>
          </a:p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on </a:t>
            </a:r>
            <a:r>
              <a:rPr lang="en-US" b="0" i="0" dirty="0" err="1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a.EMPLOYID</a:t>
            </a:r>
            <a:r>
              <a:rPr lang="en-US" b="0" i="0" dirty="0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 = </a:t>
            </a:r>
            <a:r>
              <a:rPr lang="en-US" b="0" i="0" dirty="0" err="1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b.EMPLOYID</a:t>
            </a:r>
            <a:endParaRPr lang="en-US" b="0" i="0" dirty="0">
              <a:solidFill>
                <a:srgbClr val="2B2B2B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and a.YEAR1 = </a:t>
            </a:r>
            <a:r>
              <a:rPr lang="en-US" b="0" i="0" dirty="0" err="1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b.RPTNGYR</a:t>
            </a:r>
            <a:endParaRPr lang="en-US" b="0" i="0" dirty="0">
              <a:solidFill>
                <a:srgbClr val="2B2B2B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where </a:t>
            </a:r>
            <a:r>
              <a:rPr lang="en-US" b="0" i="0" dirty="0" err="1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b.RPTNGYR</a:t>
            </a:r>
            <a:r>
              <a:rPr lang="en-US" b="0" i="0" dirty="0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 = '2021'</a:t>
            </a:r>
          </a:p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and </a:t>
            </a:r>
            <a:r>
              <a:rPr lang="en-US" b="0" i="0" dirty="0" err="1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b.WGTPCOMP</a:t>
            </a:r>
            <a:r>
              <a:rPr lang="en-US" b="0" i="0" dirty="0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 = 0</a:t>
            </a:r>
          </a:p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This removes employees that have no wages in the year, if you are using payroll we assume employees would have wages.  Back up's are always recommended.</a:t>
            </a:r>
          </a:p>
          <a:p>
            <a:pPr algn="l"/>
            <a:endParaRPr lang="en-US" b="0" i="0" dirty="0">
              <a:solidFill>
                <a:srgbClr val="2B2B2B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US" b="0" i="0" dirty="0">
              <a:solidFill>
                <a:srgbClr val="2B2B2B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Segoe UI" panose="020B0502040204020203" pitchFamily="34" charset="0"/>
              </a:rPr>
              <a:t>BLOG</a:t>
            </a:r>
          </a:p>
          <a:p>
            <a:pPr algn="l"/>
            <a:r>
              <a:rPr lang="en-US" dirty="0">
                <a:hlinkClick r:id="rId3"/>
              </a:rPr>
              <a:t>Microsoft Dynamics GP Year-End Update 2021: Affordable Care Act (ACA) - Microsoft Dynamics GP Community</a:t>
            </a:r>
            <a:endParaRPr lang="en-US" b="0" i="0" dirty="0">
              <a:solidFill>
                <a:srgbClr val="2B2B2B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461B4-D05B-42AC-8678-28DD106A09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3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u="sng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Changes to Existing GP Tables: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BE020230 - HR Benefit Setup table (</a:t>
            </a:r>
            <a:r>
              <a:rPr lang="en-US" sz="1200" b="1" dirty="0" err="1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HR_Benefit_SETP</a:t>
            </a:r>
            <a:r>
              <a:rPr lang="en-US" sz="1200" b="1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had the following fields added: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OfferOfCoverageCode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SafeHarborCode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4325" marR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BE010130 - HR Benefit Master table ( aka </a:t>
            </a:r>
            <a:r>
              <a:rPr lang="en-US" sz="1200" b="1" dirty="0" err="1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HR_Benefit_MSTR</a:t>
            </a:r>
            <a:r>
              <a:rPr lang="en-US" sz="1200" b="1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had the following fields added: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OfferOfCoverageCode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SafeHarborCode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u="none" strike="noStrike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u="sng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Tables:</a:t>
            </a:r>
            <a:b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UPR40105 - UPR 1095 Setup File</a:t>
            </a:r>
            <a:br>
              <a:rPr lang="en-US" sz="1200" b="1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UPR40105 holds ACA codes and descriptions. You can see the data stored in this table when you open the Affordable Care Act Codes window.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table is utilized to allow users to fill out boxes that will show on the Federal Government’s 1095 form.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UPR00904 – Payroll Master Dependent ACA</a:t>
            </a:r>
            <a:br>
              <a:rPr lang="en-US" sz="1200" b="1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UPR00904 table stores a record for every dependent associated with each employee.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u="sng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 to know about this table: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Insurance Dependent Coverage (</a:t>
            </a:r>
            <a:r>
              <a:rPr lang="en-US" sz="1200" dirty="0" err="1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HealthInsDependentCov</a:t>
            </a: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field meaning: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= Covered			2 = Not Covered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Dependents are marked as ‘covered’ in this table by default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information can be updated throughout the year, and is tracked on a monthly basis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UPR00905 – Payroll Master Employee ACA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UPR00905 table stores Affordable Care Act Codes assigned in the Health Insurance Enrollment window.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 Codes can be updated in the Health Insurance Enrollment window.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30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codes are tracked monthly throughout the year.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461B4-D05B-42AC-8678-28DD106A09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2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7B85-9E5D-48AB-AC51-AF6EDF213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125F4-6941-49F4-90E1-513424D1B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36A59-4BA1-408B-B3FA-21924A5F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2A276-76DC-48CC-8588-06E7BE44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04A81-BBBB-43F9-979D-0528BCC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907E-ADE1-4342-BCFE-7832DF3A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B7FB9-0CB6-47A1-9806-C6BB5E97E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EF8B3-5F61-4878-A912-29A4554F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04F0F-2527-48F2-868E-08E2A62B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E080-422C-4B72-B480-39400E39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8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6B766-DF4B-43E9-8465-32299362D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576F7-8B9A-4577-B924-B70B7D808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1525F-DCC0-49A2-A8D7-3A7F1411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57AA8-0DE2-4390-A365-F4E56C0C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4AB1-E254-4302-A9D7-3FEFF2DE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1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solidFill>
                  <a:srgbClr val="50E6FF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01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DEC010-DDB9-42D4-B78F-4D54E3BE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White">
          <a:xfrm>
            <a:off x="0" y="0"/>
            <a:ext cx="4356100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F6E003-50E5-45D8-A623-8E629A545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3637" cy="5683250"/>
          </a:xfrm>
        </p:spPr>
        <p:txBody>
          <a:bodyPr anchor="ctr"/>
          <a:lstStyle>
            <a:lvl1pPr>
              <a:defRPr>
                <a:solidFill>
                  <a:srgbClr val="50E6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5F69672-DC8B-4F90-8167-6367A65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8315" y="585788"/>
            <a:ext cx="6669658" cy="5683250"/>
          </a:xfrm>
        </p:spPr>
        <p:txBody>
          <a:bodyPr anchor="ctr" anchorCtr="0"/>
          <a:lstStyle>
            <a:lvl1pPr marL="0" indent="0">
              <a:spcAft>
                <a:spcPts val="1200"/>
              </a:spcAft>
              <a:buNone/>
              <a:defRPr sz="2800"/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6599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14" pos="3110">
          <p15:clr>
            <a:srgbClr val="5ACBF0"/>
          </p15:clr>
        </p15:guide>
        <p15:guide id="29" orient="horz" pos="2160">
          <p15:clr>
            <a:srgbClr val="FDE53C"/>
          </p15:clr>
        </p15:guide>
        <p15:guide id="30" pos="237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D68E-724E-47AE-8E5B-C2522C03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5118-ACF0-4274-BF97-46FEE6214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E400B-33DB-498A-BAFA-FF42370B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D1286-CA9F-4481-AD60-65671073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30750-6F17-4427-9C1E-2FFA2CCD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8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7A3E-5C89-43C9-8778-FE0B2D96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022A3-54E9-4CC3-993F-BCCA29B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69D89-15BE-4631-B061-1D1E7A5F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BB7A3-87C4-4B83-A146-3D439C39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0B0E-2A88-48F7-AC10-5315AC04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9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905C-25F8-4955-9A5E-B2DF846A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71906-F7E0-4F5C-BE9A-126B7C2DA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47993-4228-437F-A171-A51821A0D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8A369-7407-4CB4-8AED-30C49745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FB855-42C2-4E26-B4E7-848F863F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B16CF-899A-416A-9C0A-5371EE73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ECB8-8EE0-471F-8DF7-AE7D1BFA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FE077-4A7C-49F0-9CF6-34B79FC5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2EA28-5F46-4751-A9A2-9CF51C3B8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6681F-051E-4022-A10C-86B9CB10D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2C802-9FE7-46CB-B1B5-9849EE640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5E8D9-E7CD-4BA1-BD15-86B657F6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DAE37F-8959-4113-AC68-00624597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A74E4-5961-4F26-8CAE-6A54BCD3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39D7-E47E-4223-A5A4-EB66ED7A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6937F-C4B1-4273-8404-9FB7E024B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0F15C-AF31-44AA-984A-3EF18BEC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EA8BF-0041-4AA1-88A1-7F23E2BD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0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C0082C-8752-4A8B-AF8A-6A5BADCF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2447B-2A93-41DA-8151-DFD23718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6A7D7-181B-454E-A04F-2FBC0DBF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AEB6-45EF-4FDD-8151-334EAC29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3DB19-39C9-4E51-BA74-D400120A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0DB69-A93D-4501-93E4-A5440A84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DC382-7572-4859-A7DE-D4A11800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4DF1C-B542-43FD-9E0C-E08E48F5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04B11-E454-49E0-BF80-2C21FC55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4B2C-248F-492B-B206-0482D047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9C8FE-29CB-4EE8-945B-693BC61DE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95836-FD34-4FB7-B0A8-F3D21436E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D44E8-23E2-4B1D-9FAD-432A14A2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6379-E43F-4C72-97D1-794389F2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6928E-4441-4FEE-9899-8045EF03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8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72C74-20C1-4EDE-AD77-3398D278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803EC-7738-4704-844C-AB6D6FBD6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ABB37-6F4F-4024-8626-A243DE131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1A22-9FE2-46B8-B230-ACE501A7BF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CFA16-4C69-4ABE-9130-055A1230E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45038-9C3B-42C7-9F14-A704507BD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0DBF2-7ABA-4275-8C3B-815D4FA35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dynamics-gp/payroll/payrollus#part-8-affordable-care-act---aca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dynamics.com/gp/b/dynamicsgp/posts/microsoft-dynamics-gp-year-end-update-2016-affordable-care-act-aca" TargetMode="External"/><Relationship Id="rId3" Type="http://schemas.openxmlformats.org/officeDocument/2006/relationships/hyperlink" Target="https://community.dynamics.com/gp/b/dynamicsgp/posts/microsoft-dynamics-gp-year-end-update-2021-affordable-care-act-aca" TargetMode="External"/><Relationship Id="rId7" Type="http://schemas.openxmlformats.org/officeDocument/2006/relationships/hyperlink" Target="https://community.dynamics.com/gp/b/dynamicsgp/posts/microsoft-dynamics-gp-year-end-update-2017-affordable-care-act-a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munity.dynamics.com/gp/b/dynamicsgp/posts/microsoft-dynamics-gp-year-end-update-2018-affordable-care-act-aca" TargetMode="External"/><Relationship Id="rId5" Type="http://schemas.openxmlformats.org/officeDocument/2006/relationships/hyperlink" Target="https://community.dynamics.com/gp/b/dynamicsgp/posts/microsoft-dynamics-gp-year-end-update-2019-affordable-care-act-aca" TargetMode="External"/><Relationship Id="rId4" Type="http://schemas.openxmlformats.org/officeDocument/2006/relationships/hyperlink" Target="https://community.dynamics.com/gp/b/dynamicsgp/posts/microsoft-dynamics-gp-year-end-update-2020-affordable-care-act-ac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D726EE-993E-47DF-89C3-337B0F59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CF94E6-E615-40F8-AC9E-42EF6A7C9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5400000">
            <a:off x="1435097" y="-1435102"/>
            <a:ext cx="6858003" cy="97282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>
            <a:outerShdw blurRad="215900" sx="102000" sy="102000" algn="ctr" rotWithShape="0">
              <a:prstClr val="black">
                <a:alpha val="22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9" name="MS logo white - EMF">
            <a:extLst>
              <a:ext uri="{FF2B5EF4-FFF2-40B4-BE49-F238E27FC236}">
                <a16:creationId xmlns:a16="http://schemas.microsoft.com/office/drawing/2014/main" id="{C820F718-FF72-4E8F-AF03-8704CA9E5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1ABBBC-8386-4E1E-8981-2F8F82B64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32079" y="2552700"/>
            <a:ext cx="9686612" cy="254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AD898-932E-4258-8468-7AEF67CF4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2868979"/>
            <a:ext cx="10770437" cy="664797"/>
          </a:xfrm>
        </p:spPr>
        <p:txBody>
          <a:bodyPr/>
          <a:lstStyle/>
          <a:p>
            <a:r>
              <a:rPr lang="en-US" sz="4800" dirty="0"/>
              <a:t>Microsoft Dynamics GP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5DE1FC-036E-423D-A5DB-7CB3CFDD4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962400"/>
            <a:ext cx="9144000" cy="553998"/>
          </a:xfrm>
        </p:spPr>
        <p:txBody>
          <a:bodyPr/>
          <a:lstStyle/>
          <a:p>
            <a:r>
              <a:rPr lang="en-US" sz="4000" dirty="0"/>
              <a:t>Affordable Care Act - Demo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E792B-7041-444F-83DE-1035AB6E620E}"/>
              </a:ext>
            </a:extLst>
          </p:cNvPr>
          <p:cNvSpPr txBox="1"/>
          <p:nvPr/>
        </p:nvSpPr>
        <p:spPr>
          <a:xfrm>
            <a:off x="432079" y="5258863"/>
            <a:ext cx="3662670" cy="1258192"/>
          </a:xfrm>
          <a:prstGeom prst="rect">
            <a:avLst/>
          </a:prstGeom>
          <a:solidFill>
            <a:srgbClr val="4A5A6E">
              <a:alpha val="85000"/>
            </a:srgbClr>
          </a:solidFill>
        </p:spPr>
        <p:txBody>
          <a:bodyPr wrap="square" lIns="179285" tIns="143428" rIns="179285" bIns="143428" rtlCol="0">
            <a:spAutoFit/>
          </a:bodyPr>
          <a:lstStyle/>
          <a:p>
            <a:pPr defTabSz="914367">
              <a:lnSpc>
                <a:spcPct val="90000"/>
              </a:lnSpc>
              <a:spcAft>
                <a:spcPts val="588"/>
              </a:spcAft>
            </a:pPr>
            <a:r>
              <a:rPr lang="en-US" sz="1961" dirty="0">
                <a:solidFill>
                  <a:prstClr val="white"/>
                </a:solidFill>
                <a:latin typeface="Segoe UI"/>
              </a:rPr>
              <a:t>Terry Heley</a:t>
            </a:r>
          </a:p>
          <a:p>
            <a:pPr defTabSz="914367">
              <a:lnSpc>
                <a:spcPct val="90000"/>
              </a:lnSpc>
              <a:spcAft>
                <a:spcPts val="588"/>
              </a:spcAft>
            </a:pPr>
            <a:r>
              <a:rPr lang="en-US" sz="1961" dirty="0">
                <a:solidFill>
                  <a:prstClr val="white"/>
                </a:solidFill>
                <a:latin typeface="Segoe UI"/>
              </a:rPr>
              <a:t>Microsoft Dynamics GP </a:t>
            </a:r>
          </a:p>
          <a:p>
            <a:pPr defTabSz="914367">
              <a:lnSpc>
                <a:spcPct val="90000"/>
              </a:lnSpc>
              <a:spcAft>
                <a:spcPts val="588"/>
              </a:spcAft>
            </a:pPr>
            <a:r>
              <a:rPr lang="en-US" sz="1961">
                <a:solidFill>
                  <a:prstClr val="white"/>
                </a:solidFill>
                <a:latin typeface="Segoe UI"/>
              </a:rPr>
              <a:t>Sr. Escalation </a:t>
            </a:r>
            <a:r>
              <a:rPr lang="en-US" sz="1961" dirty="0">
                <a:solidFill>
                  <a:prstClr val="white"/>
                </a:solidFill>
                <a:latin typeface="Segoe UI"/>
              </a:rPr>
              <a:t>Engineer</a:t>
            </a:r>
          </a:p>
        </p:txBody>
      </p:sp>
    </p:spTree>
    <p:extLst>
      <p:ext uri="{BB962C8B-B14F-4D97-AF65-F5344CB8AC3E}">
        <p14:creationId xmlns:p14="http://schemas.microsoft.com/office/powerpoint/2010/main" val="35363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184">
        <p:fade/>
      </p:transition>
    </mc:Choice>
    <mc:Fallback xmlns="">
      <p:transition spd="med" advTm="4818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1596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 for Microsoft Dynamics GP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-37304" y="918660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Multiple Insurance plans</a:t>
            </a:r>
          </a:p>
          <a:p>
            <a:pPr marL="5715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Plan Start Month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4640D01-5790-6353-A5EA-5D735BFEE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60" y="1670241"/>
            <a:ext cx="7710846" cy="4976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B160F-7EDF-58DA-7D52-E5A29A3E6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372" y="36126"/>
            <a:ext cx="6097643" cy="340559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65EA60-64A6-C813-D0D8-955A18908451}"/>
              </a:ext>
            </a:extLst>
          </p:cNvPr>
          <p:cNvSpPr txBox="1">
            <a:spLocks/>
          </p:cNvSpPr>
          <p:nvPr/>
        </p:nvSpPr>
        <p:spPr>
          <a:xfrm>
            <a:off x="8762210" y="3893220"/>
            <a:ext cx="2913975" cy="2725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Age</a:t>
            </a:r>
          </a:p>
          <a:p>
            <a:pPr marL="5715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Employer provided Coverage</a:t>
            </a:r>
          </a:p>
          <a:p>
            <a:pPr marL="5715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Mask SSN</a:t>
            </a:r>
          </a:p>
          <a:p>
            <a:pPr marL="5715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All 12 months (not required)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42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"/>
    </mc:Choice>
    <mc:Fallback xmlns="">
      <p:transition spd="slow" advTm="19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9B47-4E93-43CC-B0DC-1BFB7CAD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585788"/>
            <a:ext cx="3753853" cy="5683250"/>
          </a:xfrm>
        </p:spPr>
        <p:txBody>
          <a:bodyPr/>
          <a:lstStyle/>
          <a:p>
            <a:r>
              <a:rPr lang="en-US" dirty="0"/>
              <a:t>Table 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A5E8A-221A-4883-A895-BAA6CF1E1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 you change ACA information it is stored in</a:t>
            </a:r>
          </a:p>
          <a:p>
            <a:r>
              <a:rPr lang="en-US" dirty="0"/>
              <a:t>Employee – UPR00905</a:t>
            </a:r>
          </a:p>
          <a:p>
            <a:r>
              <a:rPr lang="en-US" dirty="0"/>
              <a:t>Dependents – UPR00904</a:t>
            </a:r>
          </a:p>
          <a:p>
            <a:endParaRPr lang="en-US" dirty="0"/>
          </a:p>
          <a:p>
            <a:r>
              <a:rPr lang="en-US" dirty="0"/>
              <a:t>Create the year end wage file compiles date to UPR10110 and UPR10111</a:t>
            </a:r>
          </a:p>
        </p:txBody>
      </p:sp>
    </p:spTree>
    <p:extLst>
      <p:ext uri="{BB962C8B-B14F-4D97-AF65-F5344CB8AC3E}">
        <p14:creationId xmlns:p14="http://schemas.microsoft.com/office/powerpoint/2010/main" val="2213468227"/>
      </p:ext>
    </p:extLst>
  </p:cSld>
  <p:clrMapOvr>
    <a:masterClrMapping/>
  </p:clrMapOvr>
  <p:transition advTm="869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3490-D98D-4C92-A9AC-3B705A87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314981"/>
            <a:ext cx="9144000" cy="1218795"/>
          </a:xfrm>
        </p:spPr>
        <p:txBody>
          <a:bodyPr/>
          <a:lstStyle/>
          <a:p>
            <a:r>
              <a:rPr lang="en-US" sz="4400" dirty="0"/>
              <a:t>Thank you for watching</a:t>
            </a:r>
            <a:br>
              <a:rPr lang="en-US" sz="4400" dirty="0"/>
            </a:br>
            <a:r>
              <a:rPr lang="en-US" sz="4400"/>
              <a:t>theley@microsoft.com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0E1A5-D98C-47FE-B441-72F4FEA179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199" y="3962400"/>
            <a:ext cx="10810632" cy="1551194"/>
          </a:xfrm>
        </p:spPr>
        <p:txBody>
          <a:bodyPr/>
          <a:lstStyle/>
          <a:p>
            <a:r>
              <a:rPr lang="en-US" sz="2800" dirty="0"/>
              <a:t>For questions, please comment on the Blog Post. </a:t>
            </a:r>
          </a:p>
          <a:p>
            <a:endParaRPr lang="en-US" sz="2800" dirty="0"/>
          </a:p>
          <a:p>
            <a:r>
              <a:rPr lang="en-US" sz="2800" dirty="0"/>
              <a:t>For Product Suggestions please visit: </a:t>
            </a:r>
            <a:r>
              <a:rPr lang="en-US" sz="2800" u="sng" dirty="0"/>
              <a:t>https://ideas.dynamics.com/ideas/</a:t>
            </a:r>
          </a:p>
        </p:txBody>
      </p:sp>
    </p:spTree>
    <p:extLst>
      <p:ext uri="{BB962C8B-B14F-4D97-AF65-F5344CB8AC3E}">
        <p14:creationId xmlns:p14="http://schemas.microsoft.com/office/powerpoint/2010/main" val="1867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6">
        <p:fade/>
      </p:transition>
    </mc:Choice>
    <mc:Fallback xmlns="">
      <p:transition spd="med" advTm="39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4035DF-804E-4514-8FB9-D073B2C44CF1}"/>
              </a:ext>
            </a:extLst>
          </p:cNvPr>
          <p:cNvSpPr/>
          <p:nvPr/>
        </p:nvSpPr>
        <p:spPr>
          <a:xfrm>
            <a:off x="0" y="0"/>
            <a:ext cx="5824603" cy="6858000"/>
          </a:xfrm>
          <a:prstGeom prst="rect">
            <a:avLst/>
          </a:prstGeom>
          <a:solidFill>
            <a:srgbClr val="2458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Dynamics GP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ACA SETUP &amp; TIPS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 descr="A picture containing person, person, smiling, posing&#10;&#10;Description automatically generated">
            <a:extLst>
              <a:ext uri="{FF2B5EF4-FFF2-40B4-BE49-F238E27FC236}">
                <a16:creationId xmlns:a16="http://schemas.microsoft.com/office/drawing/2014/main" id="{CD185329-D24E-4046-B500-BF8E93334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13" y="2129641"/>
            <a:ext cx="1898574" cy="1870858"/>
          </a:xfrm>
          <a:prstGeom prst="rect">
            <a:avLst/>
          </a:prstGeom>
          <a:ln w="22225">
            <a:noFill/>
          </a:ln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3AD9294D-926D-4DB4-BF4C-EBAF8F24B8F4}"/>
              </a:ext>
            </a:extLst>
          </p:cNvPr>
          <p:cNvSpPr txBox="1"/>
          <p:nvPr/>
        </p:nvSpPr>
        <p:spPr>
          <a:xfrm>
            <a:off x="7837807" y="4193251"/>
            <a:ext cx="21957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pc="-100" dirty="0">
                <a:solidFill>
                  <a:srgbClr val="24588D"/>
                </a:solidFill>
                <a:latin typeface="Segoe Print"/>
                <a:cs typeface="MarketPro" panose="03010504020101010101" pitchFamily="66" charset="0"/>
              </a:rPr>
              <a:t>Deb Sletmoen</a:t>
            </a:r>
          </a:p>
          <a:p>
            <a:pPr algn="ctr"/>
            <a:r>
              <a:rPr lang="en-US" sz="1600" b="1" spc="-100" dirty="0">
                <a:solidFill>
                  <a:srgbClr val="24588D"/>
                </a:solidFill>
                <a:latin typeface="League Spartan" panose="00000800000000000000" pitchFamily="50" charset="0"/>
                <a:cs typeface="MarketPro" panose="03010504020101010101" pitchFamily="66" charset="0"/>
              </a:rPr>
              <a:t>Owner and President</a:t>
            </a:r>
            <a:endParaRPr lang="en-US" sz="2800" b="1" spc="-100" dirty="0">
              <a:solidFill>
                <a:srgbClr val="24588D"/>
              </a:solidFill>
              <a:latin typeface="League Spartan" panose="00000800000000000000" pitchFamily="50" charset="0"/>
              <a:cs typeface="MarketPro" panose="03010504020101010101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0256B-E7B4-4FEF-A8DA-AC61B33ABBB3}"/>
              </a:ext>
            </a:extLst>
          </p:cNvPr>
          <p:cNvSpPr txBox="1"/>
          <p:nvPr/>
        </p:nvSpPr>
        <p:spPr>
          <a:xfrm>
            <a:off x="7924867" y="3627202"/>
            <a:ext cx="2021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Insert Your Photo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BE9ECD-1926-4D81-BEA6-46DD5ACD86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3" t="7620" r="16341" b="28586"/>
          <a:stretch/>
        </p:blipFill>
        <p:spPr>
          <a:xfrm>
            <a:off x="7226070" y="1617685"/>
            <a:ext cx="3183739" cy="36226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B7FD83-60AB-44CF-8B4C-3141F2903256}"/>
              </a:ext>
            </a:extLst>
          </p:cNvPr>
          <p:cNvSpPr txBox="1"/>
          <p:nvPr/>
        </p:nvSpPr>
        <p:spPr>
          <a:xfrm>
            <a:off x="359377" y="4901137"/>
            <a:ext cx="51058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Terry Heley</a:t>
            </a:r>
          </a:p>
          <a:p>
            <a:r>
              <a:rPr lang="en-US" sz="2800" dirty="0">
                <a:solidFill>
                  <a:schemeClr val="bg1"/>
                </a:solidFill>
              </a:rPr>
              <a:t>Escalation Engineer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Microsoft</a:t>
            </a:r>
          </a:p>
          <a:p>
            <a:r>
              <a:rPr lang="en-US" sz="2800" dirty="0">
                <a:ln w="0"/>
                <a:solidFill>
                  <a:schemeClr val="bg1"/>
                </a:solidFill>
              </a:rPr>
              <a:t>theley@Microsoft.com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0233-2BC8-41E5-9F5B-4AC4F1C72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16" y="2959495"/>
            <a:ext cx="3180563" cy="55399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ACA - 2015</a:t>
            </a:r>
            <a:endParaRPr lang="en-US" sz="4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468A83-5BB6-4A45-9044-AEBB694E7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41930" y="1579"/>
            <a:ext cx="0" cy="6931784"/>
          </a:xfrm>
          <a:prstGeom prst="line">
            <a:avLst/>
          </a:prstGeom>
          <a:ln w="73025">
            <a:solidFill>
              <a:srgbClr val="50E6FF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51FEC-BB92-4949-9695-78E30314F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2" y="1894816"/>
            <a:ext cx="6506582" cy="3237354"/>
          </a:xfrm>
        </p:spPr>
        <p:txBody>
          <a:bodyPr/>
          <a:lstStyle/>
          <a:p>
            <a:r>
              <a:rPr lang="en-US" dirty="0"/>
              <a:t>We have learned a lot over the years</a:t>
            </a:r>
          </a:p>
          <a:p>
            <a:r>
              <a:rPr lang="en-US" dirty="0"/>
              <a:t>It is now 2022 and the form is still here…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064B2-7B5D-415D-88FB-2F4D23DD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82" y="384425"/>
            <a:ext cx="3383807" cy="2049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80AC3F-3111-4DE4-ACDA-2D1DEB353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388" y="3886611"/>
            <a:ext cx="5841601" cy="27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19278"/>
      </p:ext>
    </p:extLst>
  </p:cSld>
  <p:clrMapOvr>
    <a:masterClrMapping/>
  </p:clrMapOvr>
  <p:transition advTm="258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 -6.58193E-7 L -4.4243E-6 -6.58193E-7 " pathEditMode="relative" rAng="0" ptsTypes="AA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9B47-4E93-43CC-B0DC-1BFB7CAD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585788"/>
            <a:ext cx="3753853" cy="5683250"/>
          </a:xfrm>
        </p:spPr>
        <p:txBody>
          <a:bodyPr/>
          <a:lstStyle/>
          <a:p>
            <a:r>
              <a:rPr lang="en-US" dirty="0"/>
              <a:t>ACA Documentation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A5E8A-221A-4883-A895-BAA6CF1E1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Dynamics GP U.S. Payroll - Dynamics GP | Microsoft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568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9B47-4E93-43CC-B0DC-1BFB7CAD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585788"/>
            <a:ext cx="3753853" cy="5683250"/>
          </a:xfrm>
        </p:spPr>
        <p:txBody>
          <a:bodyPr/>
          <a:lstStyle/>
          <a:p>
            <a:r>
              <a:rPr lang="en-US" dirty="0"/>
              <a:t>ACA Documentation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A5E8A-221A-4883-A895-BAA6CF1E1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Each year there is a blog for ACA of changes</a:t>
            </a:r>
          </a:p>
          <a:p>
            <a:r>
              <a:rPr lang="en-US" dirty="0">
                <a:hlinkClick r:id="rId3"/>
              </a:rPr>
              <a:t>2021 ACA Updates</a:t>
            </a:r>
            <a:endParaRPr lang="en-US" dirty="0"/>
          </a:p>
          <a:p>
            <a:r>
              <a:rPr lang="en-US" dirty="0">
                <a:hlinkClick r:id="rId4"/>
              </a:rPr>
              <a:t>2020 ACA Updates</a:t>
            </a:r>
            <a:endParaRPr lang="en-US" dirty="0"/>
          </a:p>
          <a:p>
            <a:r>
              <a:rPr lang="en-US" dirty="0">
                <a:hlinkClick r:id="rId5"/>
              </a:rPr>
              <a:t>2019 ACA Updates</a:t>
            </a:r>
            <a:endParaRPr lang="en-US" dirty="0"/>
          </a:p>
          <a:p>
            <a:r>
              <a:rPr lang="en-US" dirty="0">
                <a:hlinkClick r:id="rId6"/>
              </a:rPr>
              <a:t>2018 ACA Updates</a:t>
            </a:r>
            <a:endParaRPr lang="en-US" dirty="0"/>
          </a:p>
          <a:p>
            <a:r>
              <a:rPr lang="en-US" dirty="0">
                <a:hlinkClick r:id="rId7"/>
              </a:rPr>
              <a:t>2017 ACA Updates</a:t>
            </a:r>
            <a:endParaRPr lang="en-US" dirty="0"/>
          </a:p>
          <a:p>
            <a:r>
              <a:rPr lang="en-US" dirty="0">
                <a:hlinkClick r:id="rId8"/>
              </a:rPr>
              <a:t>2016 ACA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4752"/>
      </p:ext>
    </p:extLst>
  </p:cSld>
  <p:clrMapOvr>
    <a:masterClrMapping/>
  </p:clrMapOvr>
  <p:transition advTm="2871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96000" y="639763"/>
            <a:ext cx="5459413" cy="81915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ACA Dynamics GP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096000" y="1527175"/>
            <a:ext cx="5459413" cy="4691063"/>
          </a:xfrm>
          <a:prstGeom prst="rect">
            <a:avLst/>
          </a:prstGeom>
        </p:spPr>
        <p:txBody>
          <a:bodyPr wrap="square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Track by GP User Date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Ability to print complete form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Usually required to install the year-end update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Human Resource required to track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Look back period not included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Electronic filing not supported</a:t>
            </a:r>
          </a:p>
          <a:p>
            <a:pPr>
              <a:spcAft>
                <a:spcPts val="600"/>
              </a:spcAft>
              <a:defRPr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ACA for Microsoft Dynamics GP</a:t>
            </a:r>
          </a:p>
        </p:txBody>
      </p:sp>
    </p:spTree>
    <p:extLst>
      <p:ext uri="{BB962C8B-B14F-4D97-AF65-F5344CB8AC3E}">
        <p14:creationId xmlns:p14="http://schemas.microsoft.com/office/powerpoint/2010/main" val="40229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"/>
    </mc:Choice>
    <mc:Fallback xmlns="">
      <p:transition spd="slow" advTm="15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50011" y="1860258"/>
            <a:ext cx="2808482" cy="3558671"/>
          </a:xfrm>
          <a:prstGeom prst="rect">
            <a:avLst/>
          </a:prstGeom>
        </p:spPr>
        <p:txBody>
          <a:bodyPr vert="horz" wrap="square" lIns="68564" tIns="34281" rIns="68564" bIns="34281" rtlCol="0">
            <a:norm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 bwMode="auto">
          <a:xfrm>
            <a:off x="7496467" y="3134516"/>
            <a:ext cx="335549" cy="294487"/>
          </a:xfrm>
          <a:prstGeom prst="leftArrow">
            <a:avLst/>
          </a:prstGeom>
          <a:solidFill>
            <a:srgbClr val="5C2E9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39" tIns="107552" rIns="134439" bIns="1075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3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931" y="179087"/>
            <a:ext cx="10891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ACA Dynamics GP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50FBAF-99D9-45E2-B8F2-15BA8A11A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466" y="293809"/>
            <a:ext cx="3473523" cy="3433871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28E901-D6FB-4650-8250-5DB1EAFC7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985" y="3994916"/>
            <a:ext cx="5582429" cy="2648320"/>
          </a:xfrm>
          <a:prstGeom prst="rect">
            <a:avLst/>
          </a:prstGeom>
        </p:spPr>
      </p:pic>
      <p:sp>
        <p:nvSpPr>
          <p:cNvPr id="16" name="Arrow: Left 15">
            <a:extLst>
              <a:ext uri="{FF2B5EF4-FFF2-40B4-BE49-F238E27FC236}">
                <a16:creationId xmlns:a16="http://schemas.microsoft.com/office/drawing/2014/main" id="{A5EFD9E2-94EB-42F5-819D-B44BE19A6D2B}"/>
              </a:ext>
            </a:extLst>
          </p:cNvPr>
          <p:cNvSpPr/>
          <p:nvPr/>
        </p:nvSpPr>
        <p:spPr>
          <a:xfrm>
            <a:off x="9790414" y="3134350"/>
            <a:ext cx="62882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BEBCC63-5A7B-4E04-B768-DCE81D905A86}"/>
              </a:ext>
            </a:extLst>
          </p:cNvPr>
          <p:cNvSpPr/>
          <p:nvPr/>
        </p:nvSpPr>
        <p:spPr>
          <a:xfrm>
            <a:off x="9410230" y="5688316"/>
            <a:ext cx="62882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55B4715-6A43-010C-4547-E9D238C69DE7}"/>
              </a:ext>
            </a:extLst>
          </p:cNvPr>
          <p:cNvGraphicFramePr/>
          <p:nvPr/>
        </p:nvGraphicFramePr>
        <p:xfrm>
          <a:off x="204255" y="1692590"/>
          <a:ext cx="4003730" cy="460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605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5">
        <p:fade/>
      </p:transition>
    </mc:Choice>
    <mc:Fallback xmlns="">
      <p:transition spd="med" advTm="19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50011" y="1860258"/>
            <a:ext cx="2808482" cy="3558671"/>
          </a:xfrm>
          <a:prstGeom prst="rect">
            <a:avLst/>
          </a:prstGeom>
        </p:spPr>
        <p:txBody>
          <a:bodyPr vert="horz" wrap="square" lIns="68564" tIns="34281" rIns="68564" bIns="34281" rtlCol="0">
            <a:norm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7931" y="179087"/>
            <a:ext cx="10891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ACA Dynamics GP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55B4715-6A43-010C-4547-E9D238C69D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801061"/>
              </p:ext>
            </p:extLst>
          </p:nvPr>
        </p:nvGraphicFramePr>
        <p:xfrm>
          <a:off x="204255" y="1692590"/>
          <a:ext cx="4003730" cy="460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A87806A-BF88-4987-9F94-DFB751FF1E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7985" y="1025926"/>
            <a:ext cx="7779760" cy="4968716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FBEBCC63-5A7B-4E04-B768-DCE81D905A86}"/>
              </a:ext>
            </a:extLst>
          </p:cNvPr>
          <p:cNvSpPr/>
          <p:nvPr/>
        </p:nvSpPr>
        <p:spPr>
          <a:xfrm>
            <a:off x="8662332" y="5176613"/>
            <a:ext cx="5716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A5EFD9E2-94EB-42F5-819D-B44BE19A6D2B}"/>
              </a:ext>
            </a:extLst>
          </p:cNvPr>
          <p:cNvSpPr/>
          <p:nvPr/>
        </p:nvSpPr>
        <p:spPr>
          <a:xfrm>
            <a:off x="8695660" y="3639593"/>
            <a:ext cx="62882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4">
        <p:fade/>
      </p:transition>
    </mc:Choice>
    <mc:Fallback xmlns="">
      <p:transition spd="med" advTm="16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ACA Dynamics GP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EFFFF"/>
                </a:solidFill>
              </a:rPr>
              <a:t>Inactive employee prints on ACA form - When employee leaves change for ACA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955D-189B-4542-BB5A-AE48D608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431" y="1253331"/>
            <a:ext cx="5953405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When you click PRINT for 1095</a:t>
            </a:r>
            <a:br>
              <a:rPr lang="en-US" dirty="0"/>
            </a:br>
            <a:r>
              <a:rPr lang="en-US" dirty="0"/>
              <a:t>If employee is 2A all year Line 16</a:t>
            </a:r>
          </a:p>
          <a:p>
            <a:r>
              <a:rPr lang="en-US" dirty="0"/>
              <a:t>Employee not employed during the month no form prints.</a:t>
            </a:r>
          </a:p>
          <a:p>
            <a:r>
              <a:rPr lang="en-US" dirty="0"/>
              <a:t>Employees still included in year-end just not printed.</a:t>
            </a:r>
          </a:p>
          <a:p>
            <a:r>
              <a:rPr lang="en-US" dirty="0"/>
              <a:t>Workaround – script blogs/slide</a:t>
            </a:r>
          </a:p>
        </p:txBody>
      </p:sp>
    </p:spTree>
    <p:extLst>
      <p:ext uri="{BB962C8B-B14F-4D97-AF65-F5344CB8AC3E}">
        <p14:creationId xmlns:p14="http://schemas.microsoft.com/office/powerpoint/2010/main" val="15224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"/>
    </mc:Choice>
    <mc:Fallback xmlns="">
      <p:transition spd="slow" advTm="17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10454</TotalTime>
  <Words>728</Words>
  <Application>Microsoft Office PowerPoint</Application>
  <PresentationFormat>Widescreen</PresentationFormat>
  <Paragraphs>117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League Spartan</vt:lpstr>
      <vt:lpstr>Segoe Print</vt:lpstr>
      <vt:lpstr>Segoe UI</vt:lpstr>
      <vt:lpstr>Segoe UI Semibold</vt:lpstr>
      <vt:lpstr>Symbol</vt:lpstr>
      <vt:lpstr>Office Theme</vt:lpstr>
      <vt:lpstr>Microsoft Dynamics GP</vt:lpstr>
      <vt:lpstr>PowerPoint Presentation</vt:lpstr>
      <vt:lpstr>ACA - 2015</vt:lpstr>
      <vt:lpstr>ACA Documentation</vt:lpstr>
      <vt:lpstr>ACA Documentation</vt:lpstr>
      <vt:lpstr>ACA for Microsoft Dynamics GP</vt:lpstr>
      <vt:lpstr>PowerPoint Presentation</vt:lpstr>
      <vt:lpstr>PowerPoint Presentation</vt:lpstr>
      <vt:lpstr>PowerPoint Presentation</vt:lpstr>
      <vt:lpstr>ACA for Microsoft Dynamics GP</vt:lpstr>
      <vt:lpstr>Table  Information</vt:lpstr>
      <vt:lpstr>Thank you for watching theley@microsoft.com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Olson</dc:creator>
  <cp:lastModifiedBy>Terry Heley</cp:lastModifiedBy>
  <cp:revision>13</cp:revision>
  <dcterms:created xsi:type="dcterms:W3CDTF">2021-10-12T21:24:47Z</dcterms:created>
  <dcterms:modified xsi:type="dcterms:W3CDTF">2022-04-11T20:08:43Z</dcterms:modified>
</cp:coreProperties>
</file>